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000663" cy="2519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32" d="100"/>
          <a:sy n="32" d="100"/>
        </p:scale>
        <p:origin x="1644" y="-1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4124164"/>
            <a:ext cx="15300564" cy="8773325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3235822"/>
            <a:ext cx="13500497" cy="6084159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5B17-9C4A-4F70-8555-11CFE49866E6}" type="datetimeFigureOut">
              <a:rPr lang="fa-IR" smtClean="0"/>
              <a:t>09/10/1446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F790-4B0C-4C37-ACBD-2BE79299DB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86946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5B17-9C4A-4F70-8555-11CFE49866E6}" type="datetimeFigureOut">
              <a:rPr lang="fa-IR" smtClean="0"/>
              <a:t>09/10/1446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F790-4B0C-4C37-ACBD-2BE79299DB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24281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341665"/>
            <a:ext cx="3881393" cy="213558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341665"/>
            <a:ext cx="11419171" cy="2135581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5B17-9C4A-4F70-8555-11CFE49866E6}" type="datetimeFigureOut">
              <a:rPr lang="fa-IR" smtClean="0"/>
              <a:t>09/10/1446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F790-4B0C-4C37-ACBD-2BE79299DB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0095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5B17-9C4A-4F70-8555-11CFE49866E6}" type="datetimeFigureOut">
              <a:rPr lang="fa-IR" smtClean="0"/>
              <a:t>09/10/1446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F790-4B0C-4C37-ACBD-2BE79299DB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69003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6282501"/>
            <a:ext cx="15525572" cy="10482488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6864157"/>
            <a:ext cx="15525572" cy="5512493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5B17-9C4A-4F70-8555-11CFE49866E6}" type="datetimeFigureOut">
              <a:rPr lang="fa-IR" smtClean="0"/>
              <a:t>09/10/1446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F790-4B0C-4C37-ACBD-2BE79299DB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27153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708326"/>
            <a:ext cx="7650282" cy="159891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708326"/>
            <a:ext cx="7650282" cy="159891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5B17-9C4A-4F70-8555-11CFE49866E6}" type="datetimeFigureOut">
              <a:rPr lang="fa-IR" smtClean="0"/>
              <a:t>09/10/1446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F790-4B0C-4C37-ACBD-2BE79299DB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63542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341671"/>
            <a:ext cx="15525572" cy="48708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6177496"/>
            <a:ext cx="7615123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9204991"/>
            <a:ext cx="7615123" cy="135391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6177496"/>
            <a:ext cx="7652626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9204991"/>
            <a:ext cx="7652626" cy="1353915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5B17-9C4A-4F70-8555-11CFE49866E6}" type="datetimeFigureOut">
              <a:rPr lang="fa-IR" smtClean="0"/>
              <a:t>09/10/1446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F790-4B0C-4C37-ACBD-2BE79299DB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4324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5B17-9C4A-4F70-8555-11CFE49866E6}" type="datetimeFigureOut">
              <a:rPr lang="fa-IR" smtClean="0"/>
              <a:t>09/10/1446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F790-4B0C-4C37-ACBD-2BE79299DB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43973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5B17-9C4A-4F70-8555-11CFE49866E6}" type="datetimeFigureOut">
              <a:rPr lang="fa-IR" smtClean="0"/>
              <a:t>09/10/1446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F790-4B0C-4C37-ACBD-2BE79299DB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25887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628335"/>
            <a:ext cx="9112836" cy="17908316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5B17-9C4A-4F70-8555-11CFE49866E6}" type="datetimeFigureOut">
              <a:rPr lang="fa-IR" smtClean="0"/>
              <a:t>09/10/1446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F790-4B0C-4C37-ACBD-2BE79299DB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8568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628335"/>
            <a:ext cx="9112836" cy="17908316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5B17-9C4A-4F70-8555-11CFE49866E6}" type="datetimeFigureOut">
              <a:rPr lang="fa-IR" smtClean="0"/>
              <a:t>09/10/1446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F790-4B0C-4C37-ACBD-2BE79299DB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23244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341671"/>
            <a:ext cx="15525572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708326"/>
            <a:ext cx="15525572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05B17-9C4A-4F70-8555-11CFE49866E6}" type="datetimeFigureOut">
              <a:rPr lang="fa-IR" smtClean="0"/>
              <a:t>09/10/1446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3356649"/>
            <a:ext cx="607522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EF790-4B0C-4C37-ACBD-2BE79299DB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6277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00088" rtl="1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r" defTabSz="1800088" rtl="1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r" defTabSz="1800088" rtl="1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r" defTabSz="1800088" rtl="1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r" defTabSz="1800088" rtl="1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r" defTabSz="1800088" rtl="1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r" defTabSz="1800088" rtl="1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r" defTabSz="1800088" rtl="1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r" defTabSz="1800088" rtl="1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r" defTabSz="1800088" rtl="1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800088" rtl="1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r" defTabSz="1800088" rtl="1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r" defTabSz="1800088" rtl="1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r" defTabSz="1800088" rtl="1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r" defTabSz="1800088" rtl="1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r" defTabSz="1800088" rtl="1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r" defTabSz="1800088" rtl="1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r" defTabSz="1800088" rtl="1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r" defTabSz="1800088" rtl="1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F21859B-ED15-47F5-9308-F1D50A700C9A}"/>
              </a:ext>
            </a:extLst>
          </p:cNvPr>
          <p:cNvSpPr txBox="1"/>
          <p:nvPr/>
        </p:nvSpPr>
        <p:spPr>
          <a:xfrm>
            <a:off x="10579627" y="3368842"/>
            <a:ext cx="1960793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sz="3200" b="1" dirty="0">
                <a:cs typeface="B Titr" panose="00000700000000000000" pitchFamily="2" charset="-78"/>
              </a:rPr>
              <a:t>عنوان مقاله: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F1A12E-F7E6-4387-8DE4-8970CCEAB50D}"/>
              </a:ext>
            </a:extLst>
          </p:cNvPr>
          <p:cNvSpPr txBox="1"/>
          <p:nvPr/>
        </p:nvSpPr>
        <p:spPr>
          <a:xfrm>
            <a:off x="10659777" y="4221688"/>
            <a:ext cx="2021707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sz="3600" b="1" dirty="0">
                <a:cs typeface="B Nazanin" panose="00000400000000000000" pitchFamily="2" charset="-78"/>
              </a:rPr>
              <a:t>نویسندگان: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8ABA6DA-51D3-4E99-87B4-CAC67EA73324}"/>
              </a:ext>
            </a:extLst>
          </p:cNvPr>
          <p:cNvSpPr/>
          <p:nvPr/>
        </p:nvSpPr>
        <p:spPr>
          <a:xfrm>
            <a:off x="13186611" y="4868019"/>
            <a:ext cx="3609473" cy="114777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4000" b="1" dirty="0">
                <a:cs typeface="B Titr" panose="00000700000000000000" pitchFamily="2" charset="-78"/>
              </a:rPr>
              <a:t>چکیده 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CC34056-7C51-499B-8B67-6C4AF51F55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083631"/>
              </p:ext>
            </p:extLst>
          </p:nvPr>
        </p:nvGraphicFramePr>
        <p:xfrm>
          <a:off x="9000330" y="6219981"/>
          <a:ext cx="7957357" cy="638000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957357">
                  <a:extLst>
                    <a:ext uri="{9D8B030D-6E8A-4147-A177-3AD203B41FA5}">
                      <a16:colId xmlns:a16="http://schemas.microsoft.com/office/drawing/2014/main" val="140035657"/>
                    </a:ext>
                  </a:extLst>
                </a:gridCol>
              </a:tblGrid>
              <a:tr h="6380006">
                <a:tc>
                  <a:txBody>
                    <a:bodyPr/>
                    <a:lstStyle/>
                    <a:p>
                      <a:pPr marL="0" marR="0" lvl="0" indent="0" algn="r" defTabSz="1800088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متن در این جا نوشته شود (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B Nazanin</a:t>
                      </a: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)</a:t>
                      </a:r>
                      <a:r>
                        <a:rPr lang="fa-IR" sz="2000" b="1" dirty="0" err="1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فونت</a:t>
                      </a: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20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Bold</a:t>
                      </a:r>
                      <a:endParaRPr lang="fa-IR" sz="20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713214"/>
                  </a:ext>
                </a:extLst>
              </a:tr>
            </a:tbl>
          </a:graphicData>
        </a:graphic>
      </p:graphicFrame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40442AD-3B41-4584-919B-7C6AAABC5046}"/>
              </a:ext>
            </a:extLst>
          </p:cNvPr>
          <p:cNvSpPr/>
          <p:nvPr/>
        </p:nvSpPr>
        <p:spPr>
          <a:xfrm>
            <a:off x="2935706" y="4868019"/>
            <a:ext cx="3609473" cy="114777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4000" b="1" dirty="0">
                <a:cs typeface="B Titr" panose="00000700000000000000" pitchFamily="2" charset="-78"/>
              </a:rPr>
              <a:t>روش 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A3FCB6CD-7F26-4C84-BCB3-5F114208F1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153094"/>
              </p:ext>
            </p:extLst>
          </p:nvPr>
        </p:nvGraphicFramePr>
        <p:xfrm>
          <a:off x="521487" y="6219981"/>
          <a:ext cx="7957357" cy="302027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957357">
                  <a:extLst>
                    <a:ext uri="{9D8B030D-6E8A-4147-A177-3AD203B41FA5}">
                      <a16:colId xmlns:a16="http://schemas.microsoft.com/office/drawing/2014/main" val="140035657"/>
                    </a:ext>
                  </a:extLst>
                </a:gridCol>
              </a:tblGrid>
              <a:tr h="3020272">
                <a:tc>
                  <a:txBody>
                    <a:bodyPr/>
                    <a:lstStyle/>
                    <a:p>
                      <a:pPr marL="0" marR="0" lvl="0" indent="0" algn="r" defTabSz="1800088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متن در این جا نوشته شود (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B Nazanin</a:t>
                      </a: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)</a:t>
                      </a:r>
                      <a:r>
                        <a:rPr lang="fa-IR" sz="2000" b="1" dirty="0" err="1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فونت</a:t>
                      </a: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20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Bold</a:t>
                      </a:r>
                      <a:endParaRPr lang="fa-IR" sz="20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713214"/>
                  </a:ext>
                </a:extLst>
              </a:tr>
            </a:tbl>
          </a:graphicData>
        </a:graphic>
      </p:graphicFrame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022B682-2DE2-4659-97FD-5FDC280874BF}"/>
              </a:ext>
            </a:extLst>
          </p:cNvPr>
          <p:cNvSpPr/>
          <p:nvPr/>
        </p:nvSpPr>
        <p:spPr>
          <a:xfrm>
            <a:off x="2935706" y="9507853"/>
            <a:ext cx="3609473" cy="114777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4000" b="1" dirty="0">
                <a:cs typeface="B Titr" panose="00000700000000000000" pitchFamily="2" charset="-78"/>
              </a:rPr>
              <a:t>نتایج 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4FA9F39A-8A5B-4B88-A019-B9F2BF7BC5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389175"/>
              </p:ext>
            </p:extLst>
          </p:nvPr>
        </p:nvGraphicFramePr>
        <p:xfrm>
          <a:off x="521487" y="10873962"/>
          <a:ext cx="7957357" cy="638000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957357">
                  <a:extLst>
                    <a:ext uri="{9D8B030D-6E8A-4147-A177-3AD203B41FA5}">
                      <a16:colId xmlns:a16="http://schemas.microsoft.com/office/drawing/2014/main" val="140035657"/>
                    </a:ext>
                  </a:extLst>
                </a:gridCol>
              </a:tblGrid>
              <a:tr h="6380006">
                <a:tc>
                  <a:txBody>
                    <a:bodyPr/>
                    <a:lstStyle/>
                    <a:p>
                      <a:pPr marL="0" marR="0" lvl="0" indent="0" algn="r" defTabSz="1800088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متن در این جا نوشته شود (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B Nazanin</a:t>
                      </a: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)</a:t>
                      </a:r>
                      <a:r>
                        <a:rPr lang="fa-IR" sz="2000" b="1" dirty="0" err="1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فونت</a:t>
                      </a: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20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Bold</a:t>
                      </a:r>
                      <a:endParaRPr lang="fa-IR" sz="20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713214"/>
                  </a:ext>
                </a:extLst>
              </a:tr>
            </a:tbl>
          </a:graphicData>
        </a:graphic>
      </p:graphicFrame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414DB4D-16CE-4D50-A6EC-808BC1DFFADC}"/>
              </a:ext>
            </a:extLst>
          </p:cNvPr>
          <p:cNvSpPr/>
          <p:nvPr/>
        </p:nvSpPr>
        <p:spPr>
          <a:xfrm>
            <a:off x="2695428" y="17571014"/>
            <a:ext cx="3609473" cy="114777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4000" b="1" dirty="0">
                <a:cs typeface="B Titr" panose="00000700000000000000" pitchFamily="2" charset="-78"/>
              </a:rPr>
              <a:t>نتیجه گیری </a:t>
            </a: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6A99D93C-EC7D-4EB8-9BC9-672CF21180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439821"/>
              </p:ext>
            </p:extLst>
          </p:nvPr>
        </p:nvGraphicFramePr>
        <p:xfrm>
          <a:off x="586125" y="19035830"/>
          <a:ext cx="7957357" cy="302027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957357">
                  <a:extLst>
                    <a:ext uri="{9D8B030D-6E8A-4147-A177-3AD203B41FA5}">
                      <a16:colId xmlns:a16="http://schemas.microsoft.com/office/drawing/2014/main" val="140035657"/>
                    </a:ext>
                  </a:extLst>
                </a:gridCol>
              </a:tblGrid>
              <a:tr h="3020272">
                <a:tc>
                  <a:txBody>
                    <a:bodyPr/>
                    <a:lstStyle/>
                    <a:p>
                      <a:pPr marL="0" marR="0" lvl="0" indent="0" algn="r" defTabSz="1800088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متن در این جا نوشته شود (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B Nazanin</a:t>
                      </a: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)</a:t>
                      </a:r>
                      <a:r>
                        <a:rPr lang="fa-IR" sz="2000" b="1" dirty="0" err="1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فونت</a:t>
                      </a: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20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Bold</a:t>
                      </a:r>
                      <a:endParaRPr lang="fa-IR" sz="20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713214"/>
                  </a:ext>
                </a:extLst>
              </a:tr>
            </a:tbl>
          </a:graphicData>
        </a:graphic>
      </p:graphicFrame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4181513B-D1AF-4622-AD45-BBE59D4DD17B}"/>
              </a:ext>
            </a:extLst>
          </p:cNvPr>
          <p:cNvSpPr/>
          <p:nvPr/>
        </p:nvSpPr>
        <p:spPr>
          <a:xfrm>
            <a:off x="13026190" y="12916195"/>
            <a:ext cx="3769894" cy="114777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4000" b="1" dirty="0">
                <a:cs typeface="B Titr" panose="00000700000000000000" pitchFamily="2" charset="-78"/>
              </a:rPr>
              <a:t>مقدمه و بیان مسئله 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FE271ED-CB81-4FA2-9CB5-423DFBC33F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9990"/>
              </p:ext>
            </p:extLst>
          </p:nvPr>
        </p:nvGraphicFramePr>
        <p:xfrm>
          <a:off x="9064969" y="14380173"/>
          <a:ext cx="7957357" cy="767592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957357">
                  <a:extLst>
                    <a:ext uri="{9D8B030D-6E8A-4147-A177-3AD203B41FA5}">
                      <a16:colId xmlns:a16="http://schemas.microsoft.com/office/drawing/2014/main" val="140035657"/>
                    </a:ext>
                  </a:extLst>
                </a:gridCol>
              </a:tblGrid>
              <a:tr h="7675929">
                <a:tc>
                  <a:txBody>
                    <a:bodyPr/>
                    <a:lstStyle/>
                    <a:p>
                      <a:pPr marL="0" marR="0" lvl="0" indent="0" algn="r" defTabSz="1800088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متن در این جا نوشته شود (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B Nazanin</a:t>
                      </a: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)</a:t>
                      </a:r>
                      <a:r>
                        <a:rPr lang="fa-IR" sz="2000" b="1" dirty="0" err="1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فونت</a:t>
                      </a: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20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Bold</a:t>
                      </a:r>
                      <a:endParaRPr lang="fa-IR" sz="20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713214"/>
                  </a:ext>
                </a:extLst>
              </a:tr>
            </a:tbl>
          </a:graphicData>
        </a:graphic>
      </p:graphicFrame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6C70828-9B71-4CCF-8ABD-64467499F21D}"/>
              </a:ext>
            </a:extLst>
          </p:cNvPr>
          <p:cNvSpPr/>
          <p:nvPr/>
        </p:nvSpPr>
        <p:spPr>
          <a:xfrm>
            <a:off x="11381873" y="22412279"/>
            <a:ext cx="3609473" cy="114777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4000" b="1" dirty="0">
                <a:cs typeface="B Titr" panose="00000700000000000000" pitchFamily="2" charset="-78"/>
              </a:rPr>
              <a:t>کلمات کلیدی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4456D563-F1E6-4C0A-8939-F119D0CE97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278939"/>
              </p:ext>
            </p:extLst>
          </p:nvPr>
        </p:nvGraphicFramePr>
        <p:xfrm>
          <a:off x="642159" y="22412279"/>
          <a:ext cx="10250905" cy="120801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250905">
                  <a:extLst>
                    <a:ext uri="{9D8B030D-6E8A-4147-A177-3AD203B41FA5}">
                      <a16:colId xmlns:a16="http://schemas.microsoft.com/office/drawing/2014/main" val="140035657"/>
                    </a:ext>
                  </a:extLst>
                </a:gridCol>
              </a:tblGrid>
              <a:tr h="1208014">
                <a:tc>
                  <a:txBody>
                    <a:bodyPr/>
                    <a:lstStyle/>
                    <a:p>
                      <a:pPr marL="0" marR="0" lvl="0" indent="0" algn="r" defTabSz="1800088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متن در این جا نوشته شود (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B Nazanin</a:t>
                      </a: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)</a:t>
                      </a:r>
                      <a:r>
                        <a:rPr lang="fa-IR" sz="2000" b="1" dirty="0" err="1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فونت</a:t>
                      </a:r>
                      <a:r>
                        <a:rPr lang="fa-IR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 20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cs typeface="B Nazanin" panose="00000400000000000000" pitchFamily="2" charset="-78"/>
                        </a:rPr>
                        <a:t>Bold</a:t>
                      </a:r>
                      <a:endParaRPr lang="fa-IR" sz="2000" b="1" dirty="0">
                        <a:solidFill>
                          <a:schemeClr val="tx1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713214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535B6B73-A7C1-421D-ADB0-6E7B9B8029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87" y="206490"/>
            <a:ext cx="17137160" cy="31242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3F5F0C8-940E-428D-90F8-3FA38807A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158" y="23836288"/>
            <a:ext cx="8422811" cy="1109038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+mn-lt"/>
                <a:cs typeface="B Nazanin" panose="00000400000000000000" pitchFamily="2" charset="-78"/>
              </a:rPr>
              <a:t>https://ps.ashrafi.ac.ir/</a:t>
            </a:r>
            <a:br>
              <a:rPr lang="en-US" sz="2800" dirty="0">
                <a:latin typeface="+mn-lt"/>
                <a:cs typeface="B Nazanin" panose="00000400000000000000" pitchFamily="2" charset="-78"/>
              </a:rPr>
            </a:br>
            <a:r>
              <a:rPr lang="fa-IR" sz="2800" dirty="0">
                <a:latin typeface="+mn-lt"/>
                <a:cs typeface="B Nazanin" panose="00000400000000000000" pitchFamily="2" charset="-78"/>
              </a:rPr>
              <a:t>اصفهان، سپاهان شهر، دانشگاه شهید </a:t>
            </a:r>
            <a:r>
              <a:rPr lang="fa-IR" sz="2800" dirty="0" err="1">
                <a:latin typeface="+mn-lt"/>
                <a:cs typeface="B Nazanin" panose="00000400000000000000" pitchFamily="2" charset="-78"/>
              </a:rPr>
              <a:t>اشرفی</a:t>
            </a:r>
            <a:r>
              <a:rPr lang="fa-IR" sz="2800" dirty="0">
                <a:latin typeface="+mn-lt"/>
                <a:cs typeface="B Nazanin" panose="00000400000000000000" pitchFamily="2" charset="-78"/>
              </a:rPr>
              <a:t> اصفهانی</a:t>
            </a:r>
            <a:endParaRPr lang="en-US" sz="2800" dirty="0">
              <a:latin typeface="+mn-lt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69277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114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 Nazanin</vt:lpstr>
      <vt:lpstr>B Titr</vt:lpstr>
      <vt:lpstr>Calibri</vt:lpstr>
      <vt:lpstr>Calibri Light</vt:lpstr>
      <vt:lpstr>Office Theme</vt:lpstr>
      <vt:lpstr>https://ps.ashrafi.ac.ir/ اصفهان، سپاهان شهر، دانشگاه شهید اشرفی اصفهانی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research center</dc:creator>
  <cp:lastModifiedBy>Ms Yaraghi</cp:lastModifiedBy>
  <cp:revision>14</cp:revision>
  <dcterms:created xsi:type="dcterms:W3CDTF">2024-10-14T05:08:44Z</dcterms:created>
  <dcterms:modified xsi:type="dcterms:W3CDTF">2025-04-07T10:35:05Z</dcterms:modified>
</cp:coreProperties>
</file>